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63" r:id="rId4"/>
    <p:sldId id="257" r:id="rId5"/>
    <p:sldId id="258" r:id="rId6"/>
    <p:sldId id="259" r:id="rId7"/>
    <p:sldId id="260" r:id="rId8"/>
    <p:sldId id="269" r:id="rId9"/>
    <p:sldId id="265" r:id="rId10"/>
    <p:sldId id="261"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chin Prajapati" initials="SP" lastIdx="1" clrIdx="0">
    <p:extLst>
      <p:ext uri="{19B8F6BF-5375-455C-9EA6-DF929625EA0E}">
        <p15:presenceInfo xmlns:p15="http://schemas.microsoft.com/office/powerpoint/2012/main" xmlns="" userId="8c4f951abb9dd9e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73" d="100"/>
          <a:sy n="73" d="100"/>
        </p:scale>
        <p:origin x="-612"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pPr/>
              <a:t>1/9/2023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pPr/>
              <a:t>‹#›</a:t>
            </a:fld>
            <a:endParaRPr lang="en-US"/>
          </a:p>
        </p:txBody>
      </p:sp>
    </p:spTree>
    <p:extLst>
      <p:ext uri="{BB962C8B-B14F-4D97-AF65-F5344CB8AC3E}">
        <p14:creationId xmlns:p14="http://schemas.microsoft.com/office/powerpoint/2010/main" xmlns="" val="417674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pPr/>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pPr/>
              <a:t>‹#›</a:t>
            </a:fld>
            <a:endParaRPr lang="en-US"/>
          </a:p>
        </p:txBody>
      </p:sp>
    </p:spTree>
    <p:extLst>
      <p:ext uri="{BB962C8B-B14F-4D97-AF65-F5344CB8AC3E}">
        <p14:creationId xmlns:p14="http://schemas.microsoft.com/office/powerpoint/2010/main" xmlns="" val="4265862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pPr/>
              <a:t>‹#›</a:t>
            </a:fld>
            <a:endParaRPr lang="en-US"/>
          </a:p>
        </p:txBody>
      </p:sp>
    </p:spTree>
    <p:extLst>
      <p:ext uri="{BB962C8B-B14F-4D97-AF65-F5344CB8AC3E}">
        <p14:creationId xmlns:p14="http://schemas.microsoft.com/office/powerpoint/2010/main" xmlns="" val="766687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pPr/>
              <a:t>‹#›</a:t>
            </a:fld>
            <a:endParaRPr lang="en-US"/>
          </a:p>
        </p:txBody>
      </p:sp>
    </p:spTree>
    <p:extLst>
      <p:ext uri="{BB962C8B-B14F-4D97-AF65-F5344CB8AC3E}">
        <p14:creationId xmlns:p14="http://schemas.microsoft.com/office/powerpoint/2010/main" xmlns="" val="2889067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pPr/>
              <a:t>‹#›</a:t>
            </a:fld>
            <a:endParaRPr lang="en-US"/>
          </a:p>
        </p:txBody>
      </p:sp>
    </p:spTree>
    <p:extLst>
      <p:ext uri="{BB962C8B-B14F-4D97-AF65-F5344CB8AC3E}">
        <p14:creationId xmlns:p14="http://schemas.microsoft.com/office/powerpoint/2010/main" xmlns="" val="467861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pPr/>
              <a:t>‹#›</a:t>
            </a:fld>
            <a:endParaRPr lang="en-US"/>
          </a:p>
        </p:txBody>
      </p:sp>
    </p:spTree>
    <p:extLst>
      <p:ext uri="{BB962C8B-B14F-4D97-AF65-F5344CB8AC3E}">
        <p14:creationId xmlns:p14="http://schemas.microsoft.com/office/powerpoint/2010/main" xmlns="" val="3635909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pPr/>
              <a:t>‹#›</a:t>
            </a:fld>
            <a:endParaRPr lang="en-US"/>
          </a:p>
        </p:txBody>
      </p:sp>
    </p:spTree>
    <p:extLst>
      <p:ext uri="{BB962C8B-B14F-4D97-AF65-F5344CB8AC3E}">
        <p14:creationId xmlns:p14="http://schemas.microsoft.com/office/powerpoint/2010/main" xmlns="" val="2100480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pPr/>
              <a:t>‹#›</a:t>
            </a:fld>
            <a:endParaRPr lang="en-US"/>
          </a:p>
        </p:txBody>
      </p:sp>
    </p:spTree>
    <p:extLst>
      <p:ext uri="{BB962C8B-B14F-4D97-AF65-F5344CB8AC3E}">
        <p14:creationId xmlns:p14="http://schemas.microsoft.com/office/powerpoint/2010/main" xmlns="" val="71767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pPr/>
              <a:t>‹#›</a:t>
            </a:fld>
            <a:endParaRPr lang="en-US"/>
          </a:p>
        </p:txBody>
      </p:sp>
    </p:spTree>
    <p:extLst>
      <p:ext uri="{BB962C8B-B14F-4D97-AF65-F5344CB8AC3E}">
        <p14:creationId xmlns:p14="http://schemas.microsoft.com/office/powerpoint/2010/main" xmlns="" val="142102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5B03D32D-F1BC-4E9C-97E1-36CFF5B22341}" type="slidenum">
              <a:rPr lang="en-US" smtClean="0"/>
              <a:pPr/>
              <a:t>‹#›</a:t>
            </a:fld>
            <a:endParaRPr lang="en-US"/>
          </a:p>
        </p:txBody>
      </p:sp>
    </p:spTree>
    <p:extLst>
      <p:ext uri="{BB962C8B-B14F-4D97-AF65-F5344CB8AC3E}">
        <p14:creationId xmlns:p14="http://schemas.microsoft.com/office/powerpoint/2010/main" xmlns="" val="350288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pPr/>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pPr/>
              <a:t>‹#›</a:t>
            </a:fld>
            <a:endParaRPr lang="en-US"/>
          </a:p>
        </p:txBody>
      </p:sp>
    </p:spTree>
    <p:extLst>
      <p:ext uri="{BB962C8B-B14F-4D97-AF65-F5344CB8AC3E}">
        <p14:creationId xmlns:p14="http://schemas.microsoft.com/office/powerpoint/2010/main" xmlns="" val="2484099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pPr/>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pPr/>
              <a:t>‹#›</a:t>
            </a:fld>
            <a:endParaRPr lang="en-US"/>
          </a:p>
        </p:txBody>
      </p:sp>
    </p:spTree>
    <p:extLst>
      <p:ext uri="{BB962C8B-B14F-4D97-AF65-F5344CB8AC3E}">
        <p14:creationId xmlns:p14="http://schemas.microsoft.com/office/powerpoint/2010/main" xmlns="" val="4175858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pPr/>
              <a:t>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pPr/>
              <a:t>‹#›</a:t>
            </a:fld>
            <a:endParaRPr lang="en-US"/>
          </a:p>
        </p:txBody>
      </p:sp>
    </p:spTree>
    <p:extLst>
      <p:ext uri="{BB962C8B-B14F-4D97-AF65-F5344CB8AC3E}">
        <p14:creationId xmlns:p14="http://schemas.microsoft.com/office/powerpoint/2010/main" xmlns="" val="1677672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pPr/>
              <a:t>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pPr/>
              <a:t>‹#›</a:t>
            </a:fld>
            <a:endParaRPr lang="en-US"/>
          </a:p>
        </p:txBody>
      </p:sp>
    </p:spTree>
    <p:extLst>
      <p:ext uri="{BB962C8B-B14F-4D97-AF65-F5344CB8AC3E}">
        <p14:creationId xmlns:p14="http://schemas.microsoft.com/office/powerpoint/2010/main" xmlns="" val="2642534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pPr/>
              <a:t>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pPr/>
              <a:t>‹#›</a:t>
            </a:fld>
            <a:endParaRPr lang="en-US"/>
          </a:p>
        </p:txBody>
      </p:sp>
    </p:spTree>
    <p:extLst>
      <p:ext uri="{BB962C8B-B14F-4D97-AF65-F5344CB8AC3E}">
        <p14:creationId xmlns:p14="http://schemas.microsoft.com/office/powerpoint/2010/main" xmlns="" val="1296718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pPr/>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pPr/>
              <a:t>‹#›</a:t>
            </a:fld>
            <a:endParaRPr lang="en-US"/>
          </a:p>
        </p:txBody>
      </p:sp>
    </p:spTree>
    <p:extLst>
      <p:ext uri="{BB962C8B-B14F-4D97-AF65-F5344CB8AC3E}">
        <p14:creationId xmlns:p14="http://schemas.microsoft.com/office/powerpoint/2010/main" xmlns="" val="781585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pPr/>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pPr/>
              <a:t>‹#›</a:t>
            </a:fld>
            <a:endParaRPr lang="en-US"/>
          </a:p>
        </p:txBody>
      </p:sp>
    </p:spTree>
    <p:extLst>
      <p:ext uri="{BB962C8B-B14F-4D97-AF65-F5344CB8AC3E}">
        <p14:creationId xmlns:p14="http://schemas.microsoft.com/office/powerpoint/2010/main" xmlns="" val="1875610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ED1C14C-A143-42F5-B247-D0E800131009}" type="datetimeFigureOut">
              <a:rPr lang="en-US" smtClean="0"/>
              <a:pPr/>
              <a:t>1/9/2023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B03D32D-F1BC-4E9C-97E1-36CFF5B22341}" type="slidenum">
              <a:rPr lang="en-US" smtClean="0"/>
              <a:pPr/>
              <a:t>‹#›</a:t>
            </a:fld>
            <a:endParaRPr lang="en-US"/>
          </a:p>
        </p:txBody>
      </p:sp>
    </p:spTree>
    <p:extLst>
      <p:ext uri="{BB962C8B-B14F-4D97-AF65-F5344CB8AC3E}">
        <p14:creationId xmlns:p14="http://schemas.microsoft.com/office/powerpoint/2010/main" xmlns="" val="3573776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4a"/><Relationship Id="rId2" Type="http://schemas.openxmlformats.org/officeDocument/2006/relationships/slideLayout" Target="../slideLayouts/slideLayout1.xml"/><Relationship Id="rId1" Type="http://schemas.openxmlformats.org/officeDocument/2006/relationships/video" Target="NULL"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media" Target="../media/media10.m4a"/><Relationship Id="rId2" Type="http://schemas.openxmlformats.org/officeDocument/2006/relationships/slideLayout" Target="../slideLayouts/slideLayout1.xml"/><Relationship Id="rId1" Type="http://schemas.openxmlformats.org/officeDocument/2006/relationships/video" Target="NULL"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microsoft.com/office/2007/relationships/media" Target="../media/media11.m4a"/><Relationship Id="rId2" Type="http://schemas.openxmlformats.org/officeDocument/2006/relationships/slideLayout" Target="../slideLayouts/slideLayout7.xml"/><Relationship Id="rId1" Type="http://schemas.openxmlformats.org/officeDocument/2006/relationships/video" Target="NULL" TargetMode="Externa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microsoft.com/office/2007/relationships/media" Target="../media/media2.m4a"/><Relationship Id="rId2" Type="http://schemas.openxmlformats.org/officeDocument/2006/relationships/slideLayout" Target="../slideLayouts/slideLayout7.xml"/><Relationship Id="rId1" Type="http://schemas.openxmlformats.org/officeDocument/2006/relationships/video" Target="NULL"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media" Target="../media/media3.m4a"/><Relationship Id="rId2" Type="http://schemas.openxmlformats.org/officeDocument/2006/relationships/slideLayout" Target="../slideLayouts/slideLayout7.xml"/><Relationship Id="rId1" Type="http://schemas.openxmlformats.org/officeDocument/2006/relationships/video" Target="NULL"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ideo" Target="NULL" TargetMode="External"/><Relationship Id="rId5" Type="http://schemas.openxmlformats.org/officeDocument/2006/relationships/image" Target="../media/image4.png"/><Relationship Id="rId4" Type="http://schemas.microsoft.com/office/2007/relationships/media" Target="../media/media4.m4a"/></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video" Target="NULL" TargetMode="External"/><Relationship Id="rId5" Type="http://schemas.openxmlformats.org/officeDocument/2006/relationships/image" Target="../media/image2.png"/><Relationship Id="rId4" Type="http://schemas.microsoft.com/office/2007/relationships/media" Target="../media/media5.m4a"/></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video" Target="NULL" TargetMode="External"/><Relationship Id="rId5" Type="http://schemas.openxmlformats.org/officeDocument/2006/relationships/image" Target="../media/image7.png"/><Relationship Id="rId4" Type="http://schemas.microsoft.com/office/2007/relationships/media" Target="../media/media6.m4a"/></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video" Target="NULL" TargetMode="External"/><Relationship Id="rId6" Type="http://schemas.openxmlformats.org/officeDocument/2006/relationships/image" Target="../media/image8.png"/><Relationship Id="rId5" Type="http://schemas.openxmlformats.org/officeDocument/2006/relationships/image" Target="../media/image2.png"/><Relationship Id="rId4" Type="http://schemas.microsoft.com/office/2007/relationships/media" Target="../media/media7.m4a"/></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video" Target="NULL" TargetMode="External"/><Relationship Id="rId5" Type="http://schemas.openxmlformats.org/officeDocument/2006/relationships/image" Target="../media/image2.png"/><Relationship Id="rId4" Type="http://schemas.microsoft.com/office/2007/relationships/media" Target="../media/media8.m4a"/></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video" Target="NULL" TargetMode="External"/><Relationship Id="rId6" Type="http://schemas.openxmlformats.org/officeDocument/2006/relationships/image" Target="../media/image10.png"/><Relationship Id="rId5" Type="http://schemas.openxmlformats.org/officeDocument/2006/relationships/image" Target="../media/image2.png"/><Relationship Id="rId4"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1">
            <a:extLst>
              <a:ext uri="{FF2B5EF4-FFF2-40B4-BE49-F238E27FC236}">
                <a16:creationId xmlns:a16="http://schemas.microsoft.com/office/drawing/2014/main" xmlns="" id="{21AE9B96-095C-4909-9FB4-DE9FF81D529A}"/>
              </a:ext>
            </a:extLst>
          </p:cNvPr>
          <p:cNvSpPr>
            <a:spLocks noGrp="1"/>
          </p:cNvSpPr>
          <p:nvPr>
            <p:ph type="ctrTitle"/>
          </p:nvPr>
        </p:nvSpPr>
        <p:spPr/>
        <p:txBody>
          <a:bodyPr/>
          <a:lstStyle/>
          <a:p>
            <a:r>
              <a:rPr lang="en-US" dirty="0"/>
              <a:t>C</a:t>
            </a:r>
            <a:r>
              <a:rPr dirty="0"/>
              <a:t>apstone</a:t>
            </a:r>
            <a:r>
              <a:rPr lang="en-US" dirty="0"/>
              <a:t> Project </a:t>
            </a:r>
            <a:endParaRPr dirty="0"/>
          </a:p>
        </p:txBody>
      </p:sp>
      <p:sp>
        <p:nvSpPr>
          <p:cNvPr id="3" name="slide1">
            <a:extLst>
              <a:ext uri="{FF2B5EF4-FFF2-40B4-BE49-F238E27FC236}">
                <a16:creationId xmlns:a16="http://schemas.microsoft.com/office/drawing/2014/main" xmlns="" id="{4531A2FD-7447-4E4C-95F4-8742656E5393}"/>
              </a:ext>
            </a:extLst>
          </p:cNvPr>
          <p:cNvSpPr>
            <a:spLocks noGrp="1"/>
          </p:cNvSpPr>
          <p:nvPr>
            <p:ph type="subTitle" idx="1"/>
          </p:nvPr>
        </p:nvSpPr>
        <p:spPr/>
        <p:txBody>
          <a:bodyPr/>
          <a:lstStyle/>
          <a:p>
            <a:r>
              <a:rPr lang="en-US" dirty="0"/>
              <a:t>Retail and market </a:t>
            </a:r>
            <a:r>
              <a:rPr lang="en-US" dirty="0" smtClean="0"/>
              <a:t>analytics</a:t>
            </a:r>
            <a:endParaRPr lang="en-US" dirty="0"/>
          </a:p>
          <a:p>
            <a:r>
              <a:rPr lang="en-IN" dirty="0" smtClean="0"/>
              <a:t>-</a:t>
            </a:r>
            <a:r>
              <a:rPr lang="en-IN" dirty="0" err="1" smtClean="0"/>
              <a:t>Anupam</a:t>
            </a:r>
            <a:r>
              <a:rPr lang="en-IN" dirty="0" smtClean="0"/>
              <a:t> </a:t>
            </a:r>
            <a:r>
              <a:rPr lang="en-IN" dirty="0" err="1" smtClean="0"/>
              <a:t>Barasia</a:t>
            </a:r>
            <a:r>
              <a:rPr lang="en-IN" dirty="0" smtClean="0"/>
              <a:t> &amp; </a:t>
            </a:r>
            <a:r>
              <a:rPr lang="en-IN" dirty="0" err="1" smtClean="0"/>
              <a:t>Abhishek</a:t>
            </a:r>
            <a:r>
              <a:rPr lang="en-IN" dirty="0" smtClean="0"/>
              <a:t> Das</a:t>
            </a:r>
          </a:p>
          <a:p>
            <a:endParaRPr lang="en-US" dirty="0"/>
          </a:p>
        </p:txBody>
      </p:sp>
      <p:pic>
        <p:nvPicPr>
          <p:cNvPr id="6" name="Recorded Sound">
            <a:hlinkClick r:id="" action="ppaction://media"/>
            <a:extLst>
              <a:ext uri="{FF2B5EF4-FFF2-40B4-BE49-F238E27FC236}">
                <a16:creationId xmlns:a16="http://schemas.microsoft.com/office/drawing/2014/main" xmlns="" id="{48851F29-1DE3-4C74-89FF-A9212DA1EFBB}"/>
              </a:ext>
            </a:extLst>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flipV="1">
            <a:off x="263525" y="6628448"/>
            <a:ext cx="45719" cy="45719"/>
          </a:xfrm>
          <a:prstGeom prst="rect">
            <a:avLst/>
          </a:prstGeom>
        </p:spPr>
      </p:pic>
    </p:spTree>
    <p:extLst>
      <p:ext uri="{BB962C8B-B14F-4D97-AF65-F5344CB8AC3E}">
        <p14:creationId xmlns:p14="http://schemas.microsoft.com/office/powerpoint/2010/main" xmlns="" val="95992585"/>
      </p:ext>
    </p:extLst>
  </p:cSld>
  <p:clrMapOvr>
    <a:masterClrMapping/>
  </p:clrMapOvr>
  <mc:AlternateContent xmlns:mc="http://schemas.openxmlformats.org/markup-compatibility/2006">
    <mc:Choice xmlns:p14="http://schemas.microsoft.com/office/powerpoint/2010/main" xmlns="" Requires="p14">
      <p:transition spd="slow" p14:dur="2000" advTm="12863"/>
    </mc:Choice>
    <mc:Fallback>
      <p:transition spd="slow" advTm="12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5A0DD5B-C043-4333-A402-A3240FCC2284}"/>
              </a:ext>
            </a:extLst>
          </p:cNvPr>
          <p:cNvSpPr txBox="1"/>
          <p:nvPr/>
        </p:nvSpPr>
        <p:spPr>
          <a:xfrm>
            <a:off x="2187388" y="286871"/>
            <a:ext cx="5934635" cy="461665"/>
          </a:xfrm>
          <a:prstGeom prst="rect">
            <a:avLst/>
          </a:prstGeom>
          <a:noFill/>
        </p:spPr>
        <p:txBody>
          <a:bodyPr wrap="square" rtlCol="0">
            <a:spAutoFit/>
          </a:bodyPr>
          <a:lstStyle/>
          <a:p>
            <a:r>
              <a:rPr lang="en-US" sz="2400" b="1" dirty="0">
                <a:latin typeface="Lato`"/>
              </a:rPr>
              <a:t>Recommendation</a:t>
            </a:r>
            <a:r>
              <a:rPr lang="en-IN" sz="2400" b="1" dirty="0"/>
              <a:t> </a:t>
            </a:r>
          </a:p>
        </p:txBody>
      </p:sp>
      <p:sp>
        <p:nvSpPr>
          <p:cNvPr id="5" name="TextBox 4">
            <a:extLst>
              <a:ext uri="{FF2B5EF4-FFF2-40B4-BE49-F238E27FC236}">
                <a16:creationId xmlns:a16="http://schemas.microsoft.com/office/drawing/2014/main" xmlns="" id="{B93624CD-2A49-4419-8831-B2B4B83DD6EC}"/>
              </a:ext>
            </a:extLst>
          </p:cNvPr>
          <p:cNvSpPr txBox="1"/>
          <p:nvPr/>
        </p:nvSpPr>
        <p:spPr>
          <a:xfrm>
            <a:off x="2187388" y="1264024"/>
            <a:ext cx="6929718" cy="1754326"/>
          </a:xfrm>
          <a:prstGeom prst="rect">
            <a:avLst/>
          </a:prstGeom>
          <a:noFill/>
        </p:spPr>
        <p:txBody>
          <a:bodyPr wrap="square" rtlCol="0">
            <a:spAutoFit/>
          </a:bodyPr>
          <a:lstStyle/>
          <a:p>
            <a:pPr marL="285750" indent="-285750">
              <a:buFont typeface="Wingdings" panose="05000000000000000000" pitchFamily="2" charset="2"/>
              <a:buChar char="v"/>
            </a:pPr>
            <a:r>
              <a:rPr lang="en-IN" dirty="0"/>
              <a:t>To put some good offers and discounts to attract more customers .</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Customers purchasing frequently should be provided with some exclusive offers and benefits to them.</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Customers who are more towards buying toys should be targeted.</a:t>
            </a:r>
          </a:p>
        </p:txBody>
      </p:sp>
      <p:pic>
        <p:nvPicPr>
          <p:cNvPr id="8" name="Recorded Sound">
            <a:hlinkClick r:id="" action="ppaction://media"/>
            <a:extLst>
              <a:ext uri="{FF2B5EF4-FFF2-40B4-BE49-F238E27FC236}">
                <a16:creationId xmlns:a16="http://schemas.microsoft.com/office/drawing/2014/main" xmlns="" id="{920E2AF0-2A33-4FD8-8D87-924275EB8529}"/>
              </a:ext>
            </a:extLst>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flipV="1">
            <a:off x="212726" y="6704648"/>
            <a:ext cx="55816" cy="55816"/>
          </a:xfrm>
          <a:prstGeom prst="rect">
            <a:avLst/>
          </a:prstGeom>
        </p:spPr>
      </p:pic>
    </p:spTree>
    <p:extLst>
      <p:ext uri="{BB962C8B-B14F-4D97-AF65-F5344CB8AC3E}">
        <p14:creationId xmlns:p14="http://schemas.microsoft.com/office/powerpoint/2010/main" xmlns="" val="95992585"/>
      </p:ext>
    </p:extLst>
  </p:cSld>
  <p:clrMapOvr>
    <a:masterClrMapping/>
  </p:clrMapOvr>
  <mc:AlternateContent xmlns:mc="http://schemas.openxmlformats.org/markup-compatibility/2006">
    <mc:Choice xmlns:p14="http://schemas.microsoft.com/office/powerpoint/2010/main" xmlns="" Requires="p14">
      <p:transition spd="slow" p14:dur="2000" advTm="52208"/>
    </mc:Choice>
    <mc:Fallback>
      <p:transition spd="slow" advTm="52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7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729071-C3CC-4990-94B8-0119216368C5}"/>
              </a:ext>
            </a:extLst>
          </p:cNvPr>
          <p:cNvSpPr txBox="1"/>
          <p:nvPr/>
        </p:nvSpPr>
        <p:spPr>
          <a:xfrm>
            <a:off x="2377888" y="801451"/>
            <a:ext cx="6100482" cy="369332"/>
          </a:xfrm>
          <a:prstGeom prst="rect">
            <a:avLst/>
          </a:prstGeom>
          <a:noFill/>
        </p:spPr>
        <p:txBody>
          <a:bodyPr wrap="square">
            <a:spAutoFit/>
          </a:bodyPr>
          <a:lstStyle/>
          <a:p>
            <a:pPr lvl="0" algn="ctr" defTabSz="914126" eaLnBrk="0" fontAlgn="base" hangingPunct="0">
              <a:spcBef>
                <a:spcPct val="0"/>
              </a:spcBef>
              <a:spcAft>
                <a:spcPct val="0"/>
              </a:spcAft>
              <a:defRPr/>
            </a:pPr>
            <a:r>
              <a:rPr lang="en-US" altLang="en-US" sz="1800" dirty="0">
                <a:solidFill>
                  <a:prstClr val="black"/>
                </a:solidFill>
                <a:latin typeface="Lato Semibold" panose="020F0502020204030203" pitchFamily="34" charset="0"/>
                <a:ea typeface="Lato Semibold" panose="020F0502020204030203" pitchFamily="34" charset="0"/>
                <a:cs typeface="Lato Semibold" panose="020F0502020204030203" pitchFamily="34" charset="0"/>
              </a:rPr>
              <a:t>APPENDIX - Methodology:</a:t>
            </a:r>
            <a:endParaRPr kumimoji="0" lang="en-US" altLang="en-US" sz="1800" b="0" i="0" u="none" strike="noStrike" kern="1200" cap="none" spc="0" normalizeH="0" baseline="0" noProof="0" dirty="0">
              <a:ln>
                <a:noFill/>
              </a:ln>
              <a:solidFill>
                <a:prstClr val="black"/>
              </a:solidFill>
              <a:effectLst/>
              <a:uLnTx/>
              <a:uFillTx/>
              <a:latin typeface="Lato Semibold" panose="020F0502020204030203" pitchFamily="34" charset="0"/>
              <a:ea typeface="Lato Semibold" panose="020F0502020204030203" pitchFamily="34" charset="0"/>
              <a:cs typeface="Lato Semibold" panose="020F0502020204030203" pitchFamily="34" charset="0"/>
            </a:endParaRPr>
          </a:p>
        </p:txBody>
      </p:sp>
      <p:sp>
        <p:nvSpPr>
          <p:cNvPr id="3" name="TextBox 2">
            <a:extLst>
              <a:ext uri="{FF2B5EF4-FFF2-40B4-BE49-F238E27FC236}">
                <a16:creationId xmlns:a16="http://schemas.microsoft.com/office/drawing/2014/main" xmlns="" id="{317EE21F-C404-4EA7-A324-7D4017E676A7}"/>
              </a:ext>
            </a:extLst>
          </p:cNvPr>
          <p:cNvSpPr txBox="1"/>
          <p:nvPr/>
        </p:nvSpPr>
        <p:spPr>
          <a:xfrm>
            <a:off x="1918445" y="1891554"/>
            <a:ext cx="6559925" cy="1959511"/>
          </a:xfrm>
          <a:prstGeom prst="rect">
            <a:avLst/>
          </a:prstGeom>
          <a:noFill/>
        </p:spPr>
        <p:txBody>
          <a:bodyPr wrap="square">
            <a:spAutoFit/>
          </a:bodyPr>
          <a:lstStyle/>
          <a:p>
            <a:pPr marL="342000" indent="-342000">
              <a:spcBef>
                <a:spcPts val="400"/>
              </a:spcBef>
              <a:spcAft>
                <a:spcPts val="400"/>
              </a:spcAft>
              <a:buClr>
                <a:schemeClr val="accent1"/>
              </a:buClr>
              <a:buFont typeface="Wingdings" panose="05000000000000000000" pitchFamily="2" charset="2"/>
              <a:buChar char="¢"/>
            </a:pPr>
            <a:r>
              <a:rPr lang="en-US" dirty="0">
                <a:latin typeface="Lato`"/>
              </a:rPr>
              <a:t>I have</a:t>
            </a:r>
            <a:r>
              <a:rPr lang="en-US" sz="1800" dirty="0">
                <a:solidFill>
                  <a:schemeClr val="tx1"/>
                </a:solidFill>
                <a:latin typeface="Lato`"/>
              </a:rPr>
              <a:t> conducted a thorough analysis of the </a:t>
            </a:r>
            <a:r>
              <a:rPr lang="en-US" sz="1800" dirty="0" err="1" smtClean="0">
                <a:solidFill>
                  <a:schemeClr val="tx1"/>
                </a:solidFill>
                <a:latin typeface="Lato`"/>
              </a:rPr>
              <a:t>Olist</a:t>
            </a:r>
            <a:r>
              <a:rPr lang="en-US" sz="1800" dirty="0" smtClean="0">
                <a:solidFill>
                  <a:schemeClr val="tx1"/>
                </a:solidFill>
                <a:latin typeface="Lato`"/>
              </a:rPr>
              <a:t> data</a:t>
            </a:r>
            <a:r>
              <a:rPr lang="en-US" sz="1800" dirty="0">
                <a:solidFill>
                  <a:schemeClr val="tx1"/>
                </a:solidFill>
                <a:latin typeface="Lato`"/>
              </a:rPr>
              <a:t>. The process includes:</a:t>
            </a:r>
          </a:p>
          <a:p>
            <a:pPr marL="720000" indent="-342900">
              <a:spcBef>
                <a:spcPts val="400"/>
              </a:spcBef>
              <a:spcAft>
                <a:spcPts val="400"/>
              </a:spcAft>
              <a:buClr>
                <a:schemeClr val="accent1"/>
              </a:buClr>
              <a:buFont typeface="Wingdings" panose="05000000000000000000" pitchFamily="2" charset="2"/>
              <a:buChar char="l"/>
            </a:pPr>
            <a:r>
              <a:rPr lang="en-US" sz="1800" dirty="0">
                <a:solidFill>
                  <a:schemeClr val="tx1"/>
                </a:solidFill>
                <a:latin typeface="Lato`"/>
              </a:rPr>
              <a:t>Cleaning the data set using </a:t>
            </a:r>
            <a:r>
              <a:rPr lang="en-US" sz="1800" dirty="0" err="1" smtClean="0">
                <a:solidFill>
                  <a:schemeClr val="tx1"/>
                </a:solidFill>
                <a:latin typeface="Lato`"/>
              </a:rPr>
              <a:t>numpy</a:t>
            </a:r>
            <a:r>
              <a:rPr lang="en-US" sz="1800" dirty="0" smtClean="0">
                <a:solidFill>
                  <a:schemeClr val="tx1"/>
                </a:solidFill>
                <a:latin typeface="Lato`"/>
              </a:rPr>
              <a:t> </a:t>
            </a:r>
            <a:r>
              <a:rPr lang="en-US" sz="1800" dirty="0">
                <a:solidFill>
                  <a:schemeClr val="tx1"/>
                </a:solidFill>
                <a:latin typeface="Lato`"/>
              </a:rPr>
              <a:t>through </a:t>
            </a:r>
            <a:r>
              <a:rPr lang="en-US" sz="1800" dirty="0" err="1">
                <a:solidFill>
                  <a:schemeClr val="tx1"/>
                </a:solidFill>
                <a:latin typeface="Lato`"/>
              </a:rPr>
              <a:t>jupyter</a:t>
            </a:r>
            <a:r>
              <a:rPr lang="en-US" sz="1800" dirty="0">
                <a:solidFill>
                  <a:schemeClr val="tx1"/>
                </a:solidFill>
                <a:latin typeface="Lato`"/>
              </a:rPr>
              <a:t> notebook.</a:t>
            </a:r>
          </a:p>
          <a:p>
            <a:pPr marL="720000" indent="-342900">
              <a:spcBef>
                <a:spcPts val="400"/>
              </a:spcBef>
              <a:spcAft>
                <a:spcPts val="400"/>
              </a:spcAft>
              <a:buClr>
                <a:schemeClr val="accent1"/>
              </a:buClr>
              <a:buFont typeface="Wingdings" panose="05000000000000000000" pitchFamily="2" charset="2"/>
              <a:buChar char="l"/>
            </a:pPr>
            <a:r>
              <a:rPr lang="en-US" sz="1800" dirty="0">
                <a:solidFill>
                  <a:schemeClr val="tx1"/>
                </a:solidFill>
                <a:latin typeface="Lato`"/>
              </a:rPr>
              <a:t>Using tableau desktop I have generated the different visualization to get the meaningful insights.</a:t>
            </a:r>
          </a:p>
        </p:txBody>
      </p:sp>
      <p:pic>
        <p:nvPicPr>
          <p:cNvPr id="4" name="Recorded Sound">
            <a:hlinkClick r:id="" action="ppaction://media"/>
            <a:extLst>
              <a:ext uri="{FF2B5EF4-FFF2-40B4-BE49-F238E27FC236}">
                <a16:creationId xmlns:a16="http://schemas.microsoft.com/office/drawing/2014/main" xmlns="" id="{FB38DAE5-6AD8-4B84-9EFE-7962212AB107}"/>
              </a:ext>
            </a:extLst>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flipV="1">
            <a:off x="95341" y="6858000"/>
            <a:ext cx="63155" cy="63155"/>
          </a:xfrm>
          <a:prstGeom prst="rect">
            <a:avLst/>
          </a:prstGeom>
        </p:spPr>
      </p:pic>
    </p:spTree>
    <p:extLst>
      <p:ext uri="{BB962C8B-B14F-4D97-AF65-F5344CB8AC3E}">
        <p14:creationId xmlns:p14="http://schemas.microsoft.com/office/powerpoint/2010/main" xmlns="" val="2137623680"/>
      </p:ext>
    </p:extLst>
  </p:cSld>
  <p:clrMapOvr>
    <a:masterClrMapping/>
  </p:clrMapOvr>
  <mc:AlternateContent xmlns:mc="http://schemas.openxmlformats.org/markup-compatibility/2006">
    <mc:Choice xmlns:p14="http://schemas.microsoft.com/office/powerpoint/2010/main" xmlns="" Requires="p14">
      <p:transition spd="slow" p14:dur="2000" advTm="29559"/>
    </mc:Choice>
    <mc:Fallback>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5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F06D6B5-7687-4F2D-8EF3-19D601E021FF}"/>
              </a:ext>
            </a:extLst>
          </p:cNvPr>
          <p:cNvSpPr txBox="1"/>
          <p:nvPr/>
        </p:nvSpPr>
        <p:spPr>
          <a:xfrm>
            <a:off x="2763371" y="1893354"/>
            <a:ext cx="6100482" cy="1887696"/>
          </a:xfrm>
          <a:prstGeom prst="rect">
            <a:avLst/>
          </a:prstGeom>
          <a:noFill/>
        </p:spPr>
        <p:txBody>
          <a:bodyPr wrap="square">
            <a:spAutoFit/>
          </a:bodyPr>
          <a:lstStyle/>
          <a:p>
            <a:pPr marL="342000" indent="-342000">
              <a:spcBef>
                <a:spcPts val="400"/>
              </a:spcBef>
              <a:spcAft>
                <a:spcPts val="400"/>
              </a:spcAft>
              <a:buClr>
                <a:schemeClr val="accent1"/>
              </a:buClr>
              <a:buFont typeface="Wingdings" panose="05000000000000000000" pitchFamily="2" charset="2"/>
              <a:buChar char="Ø"/>
            </a:pPr>
            <a:r>
              <a:rPr lang="en-US" sz="1800" dirty="0">
                <a:solidFill>
                  <a:schemeClr val="tx1"/>
                </a:solidFill>
                <a:latin typeface="Lato`"/>
              </a:rPr>
              <a:t>Objective </a:t>
            </a:r>
          </a:p>
          <a:p>
            <a:pPr marL="342000" indent="-342000">
              <a:spcBef>
                <a:spcPts val="400"/>
              </a:spcBef>
              <a:spcAft>
                <a:spcPts val="400"/>
              </a:spcAft>
              <a:buClr>
                <a:schemeClr val="accent1"/>
              </a:buClr>
              <a:buFont typeface="Wingdings" panose="05000000000000000000" pitchFamily="2" charset="2"/>
              <a:buChar char="Ø"/>
            </a:pPr>
            <a:r>
              <a:rPr lang="en-US" dirty="0">
                <a:latin typeface="Lato`"/>
              </a:rPr>
              <a:t>Visualization </a:t>
            </a:r>
            <a:endParaRPr lang="en-US" sz="1800" dirty="0">
              <a:solidFill>
                <a:schemeClr val="tx1"/>
              </a:solidFill>
              <a:latin typeface="Lato`"/>
            </a:endParaRPr>
          </a:p>
          <a:p>
            <a:pPr marL="342000" indent="-342000">
              <a:spcBef>
                <a:spcPts val="400"/>
              </a:spcBef>
              <a:spcAft>
                <a:spcPts val="400"/>
              </a:spcAft>
              <a:buClr>
                <a:schemeClr val="accent1"/>
              </a:buClr>
              <a:buFont typeface="Wingdings" panose="05000000000000000000" pitchFamily="2" charset="2"/>
              <a:buChar char="Ø"/>
            </a:pPr>
            <a:r>
              <a:rPr lang="en-US" dirty="0">
                <a:latin typeface="Lato`"/>
              </a:rPr>
              <a:t>Recommendation</a:t>
            </a:r>
            <a:endParaRPr lang="en-US" sz="1800" dirty="0">
              <a:solidFill>
                <a:schemeClr val="tx1"/>
              </a:solidFill>
              <a:latin typeface="Lato`"/>
            </a:endParaRPr>
          </a:p>
          <a:p>
            <a:pPr marL="342000" indent="-342000">
              <a:spcBef>
                <a:spcPts val="400"/>
              </a:spcBef>
              <a:spcAft>
                <a:spcPts val="400"/>
              </a:spcAft>
              <a:buClr>
                <a:schemeClr val="accent1"/>
              </a:buClr>
              <a:buFont typeface="Wingdings" panose="05000000000000000000" pitchFamily="2" charset="2"/>
              <a:buChar char="Ø"/>
            </a:pPr>
            <a:r>
              <a:rPr lang="en-US" sz="1800" dirty="0">
                <a:solidFill>
                  <a:schemeClr val="tx1"/>
                </a:solidFill>
                <a:latin typeface="Lato`"/>
              </a:rPr>
              <a:t>Appendix:</a:t>
            </a:r>
          </a:p>
          <a:p>
            <a:pPr marL="720000" indent="-342900">
              <a:spcBef>
                <a:spcPts val="400"/>
              </a:spcBef>
              <a:spcAft>
                <a:spcPts val="400"/>
              </a:spcAft>
              <a:buClr>
                <a:schemeClr val="accent1"/>
              </a:buClr>
              <a:buFont typeface="Arial" panose="020B0604020202020204" pitchFamily="34" charset="0"/>
              <a:buChar char="•"/>
            </a:pPr>
            <a:r>
              <a:rPr lang="en-US" sz="1800" dirty="0">
                <a:solidFill>
                  <a:schemeClr val="tx1"/>
                </a:solidFill>
                <a:latin typeface="Lato`"/>
              </a:rPr>
              <a:t>Data methodology</a:t>
            </a:r>
          </a:p>
        </p:txBody>
      </p:sp>
      <p:sp>
        <p:nvSpPr>
          <p:cNvPr id="3" name="Heading">
            <a:extLst>
              <a:ext uri="{FF2B5EF4-FFF2-40B4-BE49-F238E27FC236}">
                <a16:creationId xmlns:a16="http://schemas.microsoft.com/office/drawing/2014/main" xmlns="" id="{EB070910-5244-4D12-A82B-4C1A60E703C8}"/>
              </a:ext>
            </a:extLst>
          </p:cNvPr>
          <p:cNvSpPr txBox="1">
            <a:spLocks noChangeArrowheads="1"/>
          </p:cNvSpPr>
          <p:nvPr/>
        </p:nvSpPr>
        <p:spPr bwMode="auto">
          <a:xfrm>
            <a:off x="1006288" y="584715"/>
            <a:ext cx="9076517" cy="520456"/>
          </a:xfrm>
          <a:prstGeom prst="rect">
            <a:avLst/>
          </a:prstGeom>
          <a:noFill/>
          <a:ln>
            <a:noFill/>
          </a:ln>
        </p:spPr>
        <p:txBody>
          <a:bodyPr vert="horz" wrap="square" lIns="91416" tIns="45708" rIns="91416" bIns="45708" numCol="1" anchor="ctr" anchorCtr="0" compatLnSpc="1">
            <a:prstTxWarp prst="textNoShape">
              <a:avLst/>
            </a:prstTxWarp>
          </a:bodyPr>
          <a:lstStyle/>
          <a:p>
            <a:pPr lvl="0" algn="ctr" defTabSz="914126" eaLnBrk="0" fontAlgn="base" hangingPunct="0">
              <a:spcBef>
                <a:spcPct val="0"/>
              </a:spcBef>
              <a:spcAft>
                <a:spcPct val="0"/>
              </a:spcAft>
              <a:defRPr/>
            </a:pPr>
            <a:r>
              <a:rPr lang="en-US" altLang="en-US" sz="2400" dirty="0">
                <a:solidFill>
                  <a:prstClr val="black"/>
                </a:solidFill>
                <a:latin typeface="Lato Semibold" panose="020F0502020204030203" pitchFamily="34" charset="0"/>
                <a:ea typeface="Lato Semibold" panose="020F0502020204030203" pitchFamily="34" charset="0"/>
                <a:cs typeface="Lato Semibold" panose="020F0502020204030203" pitchFamily="34" charset="0"/>
              </a:rPr>
              <a:t>AGENDA </a:t>
            </a:r>
            <a:endParaRPr kumimoji="0" lang="en-US" altLang="en-US" sz="2400" b="0" i="0" u="none" strike="noStrike" kern="1200" cap="none" spc="0" normalizeH="0" baseline="0" noProof="0" dirty="0">
              <a:ln>
                <a:noFill/>
              </a:ln>
              <a:solidFill>
                <a:prstClr val="black"/>
              </a:solidFill>
              <a:effectLst/>
              <a:uLnTx/>
              <a:uFillTx/>
              <a:latin typeface="Lato Semibold" panose="020F0502020204030203" pitchFamily="34" charset="0"/>
              <a:ea typeface="Lato Semibold" panose="020F0502020204030203" pitchFamily="34" charset="0"/>
              <a:cs typeface="Lato Semibold" panose="020F0502020204030203" pitchFamily="34" charset="0"/>
            </a:endParaRPr>
          </a:p>
        </p:txBody>
      </p:sp>
      <p:pic>
        <p:nvPicPr>
          <p:cNvPr id="5" name="Recorded Sound">
            <a:hlinkClick r:id="" action="ppaction://media"/>
            <a:extLst>
              <a:ext uri="{FF2B5EF4-FFF2-40B4-BE49-F238E27FC236}">
                <a16:creationId xmlns:a16="http://schemas.microsoft.com/office/drawing/2014/main" xmlns="" id="{2E703D85-8070-453D-B500-A5B6CDFF8F3A}"/>
              </a:ext>
            </a:extLst>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flipV="1">
            <a:off x="212726" y="6763512"/>
            <a:ext cx="45719" cy="45719"/>
          </a:xfrm>
          <a:prstGeom prst="rect">
            <a:avLst/>
          </a:prstGeom>
        </p:spPr>
      </p:pic>
    </p:spTree>
    <p:extLst>
      <p:ext uri="{BB962C8B-B14F-4D97-AF65-F5344CB8AC3E}">
        <p14:creationId xmlns:p14="http://schemas.microsoft.com/office/powerpoint/2010/main" xmlns="" val="873567511"/>
      </p:ext>
    </p:extLst>
  </p:cSld>
  <p:clrMapOvr>
    <a:masterClrMapping/>
  </p:clrMapOvr>
  <mc:AlternateContent xmlns:mc="http://schemas.openxmlformats.org/markup-compatibility/2006">
    <mc:Choice xmlns:p14="http://schemas.microsoft.com/office/powerpoint/2010/main" xmlns="" Requires="p14">
      <p:transition spd="slow" p14:dur="2000" advTm="38661"/>
    </mc:Choice>
    <mc:Fallback>
      <p:transition spd="slow" advTm="38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4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939FD56-3555-4621-BF68-83A83E56B93C}"/>
              </a:ext>
            </a:extLst>
          </p:cNvPr>
          <p:cNvSpPr txBox="1"/>
          <p:nvPr/>
        </p:nvSpPr>
        <p:spPr>
          <a:xfrm>
            <a:off x="1926076" y="309555"/>
            <a:ext cx="4873558" cy="461665"/>
          </a:xfrm>
          <a:prstGeom prst="rect">
            <a:avLst/>
          </a:prstGeom>
          <a:noFill/>
        </p:spPr>
        <p:txBody>
          <a:bodyPr wrap="square" rtlCol="0">
            <a:spAutoFit/>
          </a:bodyPr>
          <a:lstStyle/>
          <a:p>
            <a:r>
              <a:rPr lang="en-US" sz="2400" b="1" dirty="0"/>
              <a:t>OBJECTIVE</a:t>
            </a:r>
            <a:endParaRPr lang="en-IN" sz="2400" b="1" dirty="0"/>
          </a:p>
        </p:txBody>
      </p:sp>
      <p:sp>
        <p:nvSpPr>
          <p:cNvPr id="4" name="TextBox 3">
            <a:extLst>
              <a:ext uri="{FF2B5EF4-FFF2-40B4-BE49-F238E27FC236}">
                <a16:creationId xmlns:a16="http://schemas.microsoft.com/office/drawing/2014/main" xmlns="" id="{AD78F784-9F01-4DF0-BEE3-09F3A39AC78A}"/>
              </a:ext>
            </a:extLst>
          </p:cNvPr>
          <p:cNvSpPr txBox="1"/>
          <p:nvPr/>
        </p:nvSpPr>
        <p:spPr>
          <a:xfrm>
            <a:off x="1926076" y="1050587"/>
            <a:ext cx="8305044" cy="2554545"/>
          </a:xfrm>
          <a:prstGeom prst="rect">
            <a:avLst/>
          </a:prstGeom>
          <a:noFill/>
        </p:spPr>
        <p:txBody>
          <a:bodyPr wrap="square" rtlCol="0">
            <a:spAutoFit/>
          </a:bodyPr>
          <a:lstStyle/>
          <a:p>
            <a:r>
              <a:rPr lang="en-US" sz="2000" b="0" i="0" dirty="0" err="1">
                <a:solidFill>
                  <a:schemeClr val="accent1"/>
                </a:solidFill>
                <a:effectLst/>
                <a:latin typeface="freight-text-pro"/>
              </a:rPr>
              <a:t>OList</a:t>
            </a:r>
            <a:r>
              <a:rPr lang="en-US" sz="2000" b="0" i="0" dirty="0">
                <a:solidFill>
                  <a:schemeClr val="accent1"/>
                </a:solidFill>
                <a:effectLst/>
                <a:latin typeface="freight-text-pro"/>
              </a:rPr>
              <a:t> is one such e-commerce company that has faced some losses recently and they want to manage their inventory very well so as to reduce any unnecessary costs that they might be bearing. </a:t>
            </a:r>
          </a:p>
          <a:p>
            <a:pPr marL="285750" indent="-285750">
              <a:buFont typeface="Arial" panose="020B0604020202020204" pitchFamily="34" charset="0"/>
              <a:buChar char="•"/>
            </a:pPr>
            <a:endParaRPr lang="en-US" sz="2000" b="0" i="0" dirty="0">
              <a:solidFill>
                <a:schemeClr val="accent1"/>
              </a:solidFill>
              <a:effectLst/>
              <a:latin typeface="freight-text-pro"/>
            </a:endParaRPr>
          </a:p>
          <a:p>
            <a:r>
              <a:rPr lang="en-US" sz="2000" b="0" i="0" dirty="0">
                <a:solidFill>
                  <a:schemeClr val="accent1"/>
                </a:solidFill>
                <a:effectLst/>
                <a:latin typeface="freight-text-pro"/>
              </a:rPr>
              <a:t>Need to identify top products that contribute to the revenue and also use market basket analysis to analyze the purchase behavior of individual customers to estimate with relative certainty, what items are more likely to be purchased individually or in combination with some other products.</a:t>
            </a:r>
            <a:endParaRPr lang="en-US" sz="2000" dirty="0">
              <a:solidFill>
                <a:schemeClr val="accent1"/>
              </a:solidFill>
              <a:latin typeface="freight-text-pro"/>
            </a:endParaRPr>
          </a:p>
        </p:txBody>
      </p:sp>
      <p:pic>
        <p:nvPicPr>
          <p:cNvPr id="5" name="Recorded Sound">
            <a:hlinkClick r:id="" action="ppaction://media"/>
            <a:extLst>
              <a:ext uri="{FF2B5EF4-FFF2-40B4-BE49-F238E27FC236}">
                <a16:creationId xmlns:a16="http://schemas.microsoft.com/office/drawing/2014/main" xmlns="" id="{D3575D8B-11F8-4D95-9C61-D4790A2BC5F6}"/>
              </a:ext>
            </a:extLst>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283845" y="6592889"/>
            <a:ext cx="45719" cy="45719"/>
          </a:xfrm>
          <a:prstGeom prst="rect">
            <a:avLst/>
          </a:prstGeom>
        </p:spPr>
      </p:pic>
    </p:spTree>
    <p:extLst>
      <p:ext uri="{BB962C8B-B14F-4D97-AF65-F5344CB8AC3E}">
        <p14:creationId xmlns:p14="http://schemas.microsoft.com/office/powerpoint/2010/main" xmlns="" val="2460259610"/>
      </p:ext>
    </p:extLst>
  </p:cSld>
  <p:clrMapOvr>
    <a:masterClrMapping/>
  </p:clrMapOvr>
  <mc:AlternateContent xmlns:mc="http://schemas.openxmlformats.org/markup-compatibility/2006">
    <mc:Choice xmlns:p14="http://schemas.microsoft.com/office/powerpoint/2010/main" xmlns="" Requires="p14">
      <p:transition spd="slow" p14:dur="2000" advTm="40110"/>
    </mc:Choice>
    <mc:Fallback>
      <p:transition spd="slow" advTm="40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1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top 20">
            <a:extLst>
              <a:ext uri="{FF2B5EF4-FFF2-40B4-BE49-F238E27FC236}">
                <a16:creationId xmlns:a16="http://schemas.microsoft.com/office/drawing/2014/main" xmlns="" id="{F68ECEA5-54D4-45C3-BF88-DC973A342E3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956143"/>
            <a:ext cx="12192000" cy="4963642"/>
          </a:xfrm>
          <a:prstGeom prst="rect">
            <a:avLst/>
          </a:prstGeom>
        </p:spPr>
      </p:pic>
      <p:pic>
        <p:nvPicPr>
          <p:cNvPr id="4" name="Recorded Sound">
            <a:hlinkClick r:id="" action="ppaction://media"/>
            <a:extLst>
              <a:ext uri="{FF2B5EF4-FFF2-40B4-BE49-F238E27FC236}">
                <a16:creationId xmlns:a16="http://schemas.microsoft.com/office/drawing/2014/main" xmlns="" id="{B14EF3F0-4B1D-464E-A456-9656EB69F800}"/>
              </a:ext>
            </a:extLst>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202566" y="6786282"/>
            <a:ext cx="71718" cy="71718"/>
          </a:xfrm>
          <a:prstGeom prst="rect">
            <a:avLst/>
          </a:prstGeom>
        </p:spPr>
      </p:pic>
    </p:spTree>
    <p:extLst>
      <p:ext uri="{BB962C8B-B14F-4D97-AF65-F5344CB8AC3E}">
        <p14:creationId xmlns:p14="http://schemas.microsoft.com/office/powerpoint/2010/main" xmlns="" val="95992585"/>
      </p:ext>
    </p:extLst>
  </p:cSld>
  <p:clrMapOvr>
    <a:masterClrMapping/>
  </p:clrMapOvr>
  <mc:AlternateContent xmlns:mc="http://schemas.openxmlformats.org/markup-compatibility/2006">
    <mc:Choice xmlns:p14="http://schemas.microsoft.com/office/powerpoint/2010/main" xmlns="" Requires="p14">
      <p:transition spd="slow" p14:dur="2000" advTm="23777"/>
    </mc:Choice>
    <mc:Fallback>
      <p:transition spd="slow" advTm="23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4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763EFC41-EC74-4136-A149-A00FB417AE81}"/>
              </a:ext>
            </a:extLst>
          </p:cNvPr>
          <p:cNvSpPr txBox="1"/>
          <p:nvPr/>
        </p:nvSpPr>
        <p:spPr>
          <a:xfrm>
            <a:off x="8530964" y="921572"/>
            <a:ext cx="1829248" cy="2862322"/>
          </a:xfrm>
          <a:prstGeom prst="rect">
            <a:avLst/>
          </a:prstGeom>
          <a:noFill/>
        </p:spPr>
        <p:txBody>
          <a:bodyPr wrap="square" rtlCol="0">
            <a:spAutoFit/>
          </a:bodyPr>
          <a:lstStyle/>
          <a:p>
            <a:r>
              <a:rPr lang="en-US" dirty="0"/>
              <a:t>Percentage of total revenue and percentage of total product along with revenue for individual product is been shown by this Pareto chart </a:t>
            </a:r>
            <a:endParaRPr lang="en-IN" dirty="0"/>
          </a:p>
        </p:txBody>
      </p:sp>
      <p:pic>
        <p:nvPicPr>
          <p:cNvPr id="6" name="slide3" descr="REVENUE ">
            <a:extLst>
              <a:ext uri="{FF2B5EF4-FFF2-40B4-BE49-F238E27FC236}">
                <a16:creationId xmlns:a16="http://schemas.microsoft.com/office/drawing/2014/main" xmlns="" id="{066C731D-736C-4D2F-96D7-B056E77B6C8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2903" y="410210"/>
            <a:ext cx="6943725" cy="5543550"/>
          </a:xfrm>
          <a:prstGeom prst="rect">
            <a:avLst/>
          </a:prstGeom>
        </p:spPr>
      </p:pic>
      <p:pic>
        <p:nvPicPr>
          <p:cNvPr id="8" name="Recorded Sound">
            <a:hlinkClick r:id="" action="ppaction://media"/>
            <a:extLst>
              <a:ext uri="{FF2B5EF4-FFF2-40B4-BE49-F238E27FC236}">
                <a16:creationId xmlns:a16="http://schemas.microsoft.com/office/drawing/2014/main" xmlns="" id="{EDD1BE67-4F8F-4197-8827-07891BEB0F27}"/>
              </a:ext>
            </a:extLst>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flipH="1">
            <a:off x="5666536" y="6447790"/>
            <a:ext cx="45719" cy="45719"/>
          </a:xfrm>
          <a:prstGeom prst="rect">
            <a:avLst/>
          </a:prstGeom>
        </p:spPr>
      </p:pic>
    </p:spTree>
    <p:extLst>
      <p:ext uri="{BB962C8B-B14F-4D97-AF65-F5344CB8AC3E}">
        <p14:creationId xmlns:p14="http://schemas.microsoft.com/office/powerpoint/2010/main" xmlns="" val="95992585"/>
      </p:ext>
    </p:extLst>
  </p:cSld>
  <p:clrMapOvr>
    <a:masterClrMapping/>
  </p:clrMapOvr>
  <mc:AlternateContent xmlns:mc="http://schemas.openxmlformats.org/markup-compatibility/2006">
    <mc:Choice xmlns:p14="http://schemas.microsoft.com/office/powerpoint/2010/main" xmlns="" Requires="p14">
      <p:transition spd="slow" p14:dur="2000" advTm="36186"/>
    </mc:Choice>
    <mc:Fallback>
      <p:transition spd="slow" advTm="36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95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8"/>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CATEGORY WISE ORDERS">
            <a:extLst>
              <a:ext uri="{FF2B5EF4-FFF2-40B4-BE49-F238E27FC236}">
                <a16:creationId xmlns:a16="http://schemas.microsoft.com/office/drawing/2014/main" xmlns="" id="{142C675B-E562-42C4-A2DA-A1662E2FA06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57200" y="0"/>
            <a:ext cx="11277600" cy="6858000"/>
          </a:xfrm>
          <a:prstGeom prst="rect">
            <a:avLst/>
          </a:prstGeom>
        </p:spPr>
      </p:pic>
      <p:pic>
        <p:nvPicPr>
          <p:cNvPr id="2" name="Recorded Sound">
            <a:hlinkClick r:id="" action="ppaction://media"/>
            <a:extLst>
              <a:ext uri="{FF2B5EF4-FFF2-40B4-BE49-F238E27FC236}">
                <a16:creationId xmlns:a16="http://schemas.microsoft.com/office/drawing/2014/main" xmlns="" id="{C364F4A7-C160-4BE5-8EAE-0D69C75F04A2}"/>
              </a:ext>
            </a:extLst>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291353" y="6669741"/>
            <a:ext cx="165847" cy="165847"/>
          </a:xfrm>
          <a:prstGeom prst="rect">
            <a:avLst/>
          </a:prstGeom>
        </p:spPr>
      </p:pic>
    </p:spTree>
    <p:extLst>
      <p:ext uri="{BB962C8B-B14F-4D97-AF65-F5344CB8AC3E}">
        <p14:creationId xmlns:p14="http://schemas.microsoft.com/office/powerpoint/2010/main" xmlns="" val="95992585"/>
      </p:ext>
    </p:extLst>
  </p:cSld>
  <p:clrMapOvr>
    <a:masterClrMapping/>
  </p:clrMapOvr>
  <mc:AlternateContent xmlns:mc="http://schemas.openxmlformats.org/markup-compatibility/2006">
    <mc:Choice xmlns:p14="http://schemas.microsoft.com/office/powerpoint/2010/main" xmlns="" Requires="p14">
      <p:transition spd="slow" p14:dur="2000" advTm="25332"/>
    </mc:Choice>
    <mc:Fallback>
      <p:transition spd="slow" advTm="25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3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2BF1C02-EF54-4D34-BBD5-76085B2D6CD2}"/>
              </a:ext>
            </a:extLst>
          </p:cNvPr>
          <p:cNvSpPr txBox="1"/>
          <p:nvPr/>
        </p:nvSpPr>
        <p:spPr>
          <a:xfrm>
            <a:off x="9509760" y="599440"/>
            <a:ext cx="2682240" cy="2308324"/>
          </a:xfrm>
          <a:prstGeom prst="rect">
            <a:avLst/>
          </a:prstGeom>
          <a:noFill/>
        </p:spPr>
        <p:txBody>
          <a:bodyPr wrap="square" rtlCol="0">
            <a:spAutoFit/>
          </a:bodyPr>
          <a:lstStyle/>
          <a:p>
            <a:r>
              <a:rPr lang="en-US" smtClean="0"/>
              <a:t>This </a:t>
            </a:r>
            <a:r>
              <a:rPr lang="en-US" dirty="0"/>
              <a:t>chart tells us quantity of order which are more than 5 </a:t>
            </a:r>
          </a:p>
          <a:p>
            <a:endParaRPr lang="en-US" dirty="0"/>
          </a:p>
          <a:p>
            <a:r>
              <a:rPr lang="en-US" dirty="0"/>
              <a:t>And toys product category has the maximum number of product ordered.</a:t>
            </a:r>
            <a:endParaRPr lang="en-IN" dirty="0"/>
          </a:p>
        </p:txBody>
      </p:sp>
      <p:pic>
        <p:nvPicPr>
          <p:cNvPr id="4" name="Recorded Sound">
            <a:hlinkClick r:id="" action="ppaction://media"/>
            <a:extLst>
              <a:ext uri="{FF2B5EF4-FFF2-40B4-BE49-F238E27FC236}">
                <a16:creationId xmlns:a16="http://schemas.microsoft.com/office/drawing/2014/main" xmlns="" id="{1CC6E5CC-FFFB-4A4F-A4E0-109FB03C9711}"/>
              </a:ext>
            </a:extLst>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142397" y="6653849"/>
            <a:ext cx="45719" cy="45719"/>
          </a:xfrm>
          <a:prstGeom prst="rect">
            <a:avLst/>
          </a:prstGeom>
        </p:spPr>
      </p:pic>
      <p:pic>
        <p:nvPicPr>
          <p:cNvPr id="2050" name="Picture 2"/>
          <p:cNvPicPr>
            <a:picLocks noChangeAspect="1" noChangeArrowheads="1"/>
          </p:cNvPicPr>
          <p:nvPr/>
        </p:nvPicPr>
        <p:blipFill>
          <a:blip r:embed="rId6" cstate="print"/>
          <a:srcRect/>
          <a:stretch>
            <a:fillRect/>
          </a:stretch>
        </p:blipFill>
        <p:spPr bwMode="auto">
          <a:xfrm>
            <a:off x="0" y="0"/>
            <a:ext cx="9483634" cy="6858000"/>
          </a:xfrm>
          <a:prstGeom prst="rect">
            <a:avLst/>
          </a:prstGeom>
          <a:noFill/>
          <a:ln w="9525">
            <a:noFill/>
            <a:miter lim="800000"/>
            <a:headEnd/>
            <a:tailEnd/>
          </a:ln>
        </p:spPr>
      </p:pic>
    </p:spTree>
    <p:extLst>
      <p:ext uri="{BB962C8B-B14F-4D97-AF65-F5344CB8AC3E}">
        <p14:creationId xmlns:p14="http://schemas.microsoft.com/office/powerpoint/2010/main" xmlns="" val="95992585"/>
      </p:ext>
    </p:extLst>
  </p:cSld>
  <p:clrMapOvr>
    <a:masterClrMapping/>
  </p:clrMapOvr>
  <mc:AlternateContent xmlns:mc="http://schemas.openxmlformats.org/markup-compatibility/2006">
    <mc:Choice xmlns:p14="http://schemas.microsoft.com/office/powerpoint/2010/main" xmlns="" Requires="p14">
      <p:transition spd="slow" p14:dur="2000" advTm="34202"/>
    </mc:Choice>
    <mc:Fallback>
      <p:transition spd="slow" advTm="34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2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7" descr="TPR">
            <a:extLst>
              <a:ext uri="{FF2B5EF4-FFF2-40B4-BE49-F238E27FC236}">
                <a16:creationId xmlns:a16="http://schemas.microsoft.com/office/drawing/2014/main" xmlns="" id="{8C45D3FE-B5E3-4000-81C6-D64D1AA9EFE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51012" y="398929"/>
            <a:ext cx="9063258" cy="6060141"/>
          </a:xfrm>
          <a:prstGeom prst="rect">
            <a:avLst/>
          </a:prstGeom>
        </p:spPr>
      </p:pic>
      <p:sp>
        <p:nvSpPr>
          <p:cNvPr id="3" name="TextBox 2">
            <a:extLst>
              <a:ext uri="{FF2B5EF4-FFF2-40B4-BE49-F238E27FC236}">
                <a16:creationId xmlns:a16="http://schemas.microsoft.com/office/drawing/2014/main" xmlns="" id="{93A0CF87-10EC-4103-82D4-7AC3FBEF2019}"/>
              </a:ext>
            </a:extLst>
          </p:cNvPr>
          <p:cNvSpPr txBox="1"/>
          <p:nvPr/>
        </p:nvSpPr>
        <p:spPr>
          <a:xfrm>
            <a:off x="9619129" y="905435"/>
            <a:ext cx="2492189" cy="923330"/>
          </a:xfrm>
          <a:prstGeom prst="rect">
            <a:avLst/>
          </a:prstGeom>
          <a:noFill/>
        </p:spPr>
        <p:txBody>
          <a:bodyPr wrap="square" rtlCol="0">
            <a:spAutoFit/>
          </a:bodyPr>
          <a:lstStyle/>
          <a:p>
            <a:r>
              <a:rPr lang="en-US" dirty="0"/>
              <a:t>This bar chat shows us the top 20 products with respect to revenue .</a:t>
            </a:r>
          </a:p>
        </p:txBody>
      </p:sp>
      <p:pic>
        <p:nvPicPr>
          <p:cNvPr id="4" name="Recorded Sound">
            <a:hlinkClick r:id="" action="ppaction://media"/>
            <a:extLst>
              <a:ext uri="{FF2B5EF4-FFF2-40B4-BE49-F238E27FC236}">
                <a16:creationId xmlns:a16="http://schemas.microsoft.com/office/drawing/2014/main" xmlns="" id="{F7DE5555-18F2-41AE-9683-05DCD603ADF8}"/>
              </a:ext>
            </a:extLst>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flipV="1">
            <a:off x="10160" y="6812281"/>
            <a:ext cx="45719" cy="45719"/>
          </a:xfrm>
          <a:prstGeom prst="rect">
            <a:avLst/>
          </a:prstGeom>
        </p:spPr>
      </p:pic>
    </p:spTree>
    <p:extLst>
      <p:ext uri="{BB962C8B-B14F-4D97-AF65-F5344CB8AC3E}">
        <p14:creationId xmlns:p14="http://schemas.microsoft.com/office/powerpoint/2010/main" xmlns="" val="2715071867"/>
      </p:ext>
    </p:extLst>
  </p:cSld>
  <p:clrMapOvr>
    <a:masterClrMapping/>
  </p:clrMapOvr>
  <mc:AlternateContent xmlns:mc="http://schemas.openxmlformats.org/markup-compatibility/2006">
    <mc:Choice xmlns:p14="http://schemas.microsoft.com/office/powerpoint/2010/main" xmlns="" Requires="p14">
      <p:transition spd="slow" p14:dur="2000" advTm="33901"/>
    </mc:Choice>
    <mc:Fallback>
      <p:transition spd="slow" advTm="33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2B9374A-94B4-4AD9-82DB-36D3E8EC925A}"/>
              </a:ext>
            </a:extLst>
          </p:cNvPr>
          <p:cNvSpPr txBox="1"/>
          <p:nvPr/>
        </p:nvSpPr>
        <p:spPr>
          <a:xfrm>
            <a:off x="10084526" y="518159"/>
            <a:ext cx="2107474" cy="1754326"/>
          </a:xfrm>
          <a:prstGeom prst="rect">
            <a:avLst/>
          </a:prstGeom>
          <a:noFill/>
        </p:spPr>
        <p:txBody>
          <a:bodyPr wrap="square" rtlCol="0">
            <a:spAutoFit/>
          </a:bodyPr>
          <a:lstStyle/>
          <a:p>
            <a:r>
              <a:rPr lang="en-IN" dirty="0"/>
              <a:t>After combining the data we get </a:t>
            </a:r>
            <a:r>
              <a:rPr lang="en-IN" dirty="0" err="1"/>
              <a:t>bed_bath_table</a:t>
            </a:r>
            <a:r>
              <a:rPr lang="en-IN" dirty="0"/>
              <a:t> and toys has the highest distinct count of orders which is 291 .</a:t>
            </a:r>
          </a:p>
        </p:txBody>
      </p:sp>
      <p:pic>
        <p:nvPicPr>
          <p:cNvPr id="3" name="Recorded Sound">
            <a:hlinkClick r:id="" action="ppaction://media"/>
            <a:extLst>
              <a:ext uri="{FF2B5EF4-FFF2-40B4-BE49-F238E27FC236}">
                <a16:creationId xmlns:a16="http://schemas.microsoft.com/office/drawing/2014/main" xmlns="" id="{8F27D5C3-FE62-4417-AAB0-7B8F4A361062}"/>
              </a:ext>
            </a:extLst>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183196" y="6552249"/>
            <a:ext cx="45719" cy="45719"/>
          </a:xfrm>
          <a:prstGeom prst="rect">
            <a:avLst/>
          </a:prstGeom>
        </p:spPr>
      </p:pic>
      <p:pic>
        <p:nvPicPr>
          <p:cNvPr id="1026" name="Picture 2"/>
          <p:cNvPicPr>
            <a:picLocks noChangeAspect="1" noChangeArrowheads="1"/>
          </p:cNvPicPr>
          <p:nvPr/>
        </p:nvPicPr>
        <p:blipFill>
          <a:blip r:embed="rId6" cstate="print"/>
          <a:srcRect/>
          <a:stretch>
            <a:fillRect/>
          </a:stretch>
        </p:blipFill>
        <p:spPr bwMode="auto">
          <a:xfrm>
            <a:off x="0" y="0"/>
            <a:ext cx="9993086" cy="6858000"/>
          </a:xfrm>
          <a:prstGeom prst="rect">
            <a:avLst/>
          </a:prstGeom>
          <a:noFill/>
          <a:ln w="9525">
            <a:noFill/>
            <a:miter lim="800000"/>
            <a:headEnd/>
            <a:tailEnd/>
          </a:ln>
        </p:spPr>
      </p:pic>
    </p:spTree>
    <p:extLst>
      <p:ext uri="{BB962C8B-B14F-4D97-AF65-F5344CB8AC3E}">
        <p14:creationId xmlns:p14="http://schemas.microsoft.com/office/powerpoint/2010/main" xmlns="" val="2892554879"/>
      </p:ext>
    </p:extLst>
  </p:cSld>
  <p:clrMapOvr>
    <a:masterClrMapping/>
  </p:clrMapOvr>
  <mc:AlternateContent xmlns:mc="http://schemas.openxmlformats.org/markup-compatibility/2006">
    <mc:Choice xmlns:p14="http://schemas.microsoft.com/office/powerpoint/2010/main" xmlns="" Requires="p14">
      <p:transition spd="slow" p14:dur="2000" advTm="41922"/>
    </mc:Choice>
    <mc:Fallback>
      <p:transition spd="slow" advTm="41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3"/>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403</TotalTime>
  <Words>218</Words>
  <Application>Microsoft Office PowerPoint</Application>
  <PresentationFormat>Custom</PresentationFormat>
  <Paragraphs>29</Paragraphs>
  <Slides>11</Slides>
  <Notes>0</Notes>
  <HiddenSlides>0</HiddenSlides>
  <MMClips>11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Parallax</vt:lpstr>
      <vt:lpstr>Capstone Project </vt:lpstr>
      <vt:lpstr>Slide 2</vt:lpstr>
      <vt:lpstr>Slide 3</vt:lpstr>
      <vt:lpstr>Slide 4</vt:lpstr>
      <vt:lpstr>Slide 5</vt:lpstr>
      <vt:lpstr>Slide 6</vt:lpstr>
      <vt:lpstr>Slide 7</vt:lpstr>
      <vt:lpstr>Slide 8</vt:lpstr>
      <vt:lpstr>Slide 9</vt:lpstr>
      <vt:lpstr>Slide 10</vt:lpstr>
      <vt:lpstr>Slide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Sachin Prajapati</dc:creator>
  <cp:lastModifiedBy>Toshiba</cp:lastModifiedBy>
  <cp:revision>7</cp:revision>
  <dcterms:created xsi:type="dcterms:W3CDTF">2022-01-09T19:59:10Z</dcterms:created>
  <dcterms:modified xsi:type="dcterms:W3CDTF">2023-01-09T09:07:19Z</dcterms:modified>
</cp:coreProperties>
</file>